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Roboto" panose="020B060402020202020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05968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cc1bd364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cc1bd3647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6cc1bd3647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cc1bd364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cc1bd3647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6cc1bd3647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cc1bd364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cc1bd3647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6cc1bd3647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cc1bd364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cc1bd3647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6cc1bd3647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cc1bd364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cc1bd3647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cc1bd3647_0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cc1bd3647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cc1bd3647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6cc1bd3647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bbc7433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bbc7433b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6bbc7433b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cca86bbc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cca86bbcd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6cca86bbcd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cca86bb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6cca86bb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6cca86bb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07" name="Google Shape;307;g6cca86bbcd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cca86bbc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cca86bbcd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6cca86bbcd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cca86bbc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6cca86bbcd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6cca86bbcd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24" name="Google Shape;324;g6cca86bbcd_0_1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cca86bbc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cca86bbcd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6cca86bbcd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cca86bbc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cca86bbcd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6cca86bbcd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cc1bd3647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6cc1bd364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cc1bd364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cc1bd3647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6cc1bd3647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cca86bbc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6cca86bbcd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6cca86bbcd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66" name="Google Shape;366;g6cca86bbcd_0_5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cca86bbc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cca86bbcd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6cca86bbcd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cca86bbc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cca86bbcd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6cca86bbcd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cca86bbc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cca86bbcd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6cca86bbcd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cca86bbc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cca86bbcd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6cca86bbcd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cca86bbc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cca86bbcd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6cca86bbcd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6cca86bbc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6cca86bbcd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6cca86bbcd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19" name="Google Shape;419;g6cca86bbcd_0_9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6d51cde428386cf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6d51cde428386cf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36d51cde428386cf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6d51cde428386cf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6d51cde428386cf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36d51cde428386cf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cca86bbcd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6cca86bbc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cca86bbcd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6cca86bbcd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cca86bbc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6cca86bbcd_0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6cca86bbcd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ca86bbc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g6cca86bbcd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6cca86bbcd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6cca86bbc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g6cca86bbcd_0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6cca86bbcd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477" name="Google Shape;477;g6cca86bbcd_0_14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6cca86bbcd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6cca86bbcd_0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6cca86bbcd_0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cca86bbc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g6cca86bbcd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6cca86bbcd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cca86bbcd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6cca86bbcd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6cca86bbcd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6cca86bbcd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6cca86bbcd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6cca86bbcd_0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518" name="Google Shape;518;g6cca86bbcd_0_16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cca86bbcd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cca86bbcd_0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6cca86bbcd_0_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cca86bbcd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6cca86bbcd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cca86bbcd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g6cca86bbcd_0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6cca86bbcd_0_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6cca86bbcd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g6cca86bbcd_0_2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g6cca86bbcd_0_2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567" name="Google Shape;567;g6cca86bbcd_0_23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cca86bbcd_0_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6cca86bbcd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73" name="Google Shape;173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cca86bbcd_0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6cca86bbcd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cca86bbcd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g6cca86bbcd_0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6cca86bbcd_0_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16" name="Google Shape;61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53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6" name="Google Shape;62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28" name="Google Shape;62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55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cc1bd364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6cc1bd3647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6cc1bd3647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7" name="Google Shape;187;g6cc1bd3647_0_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cc1bd364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cc1bd3647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6cc1bd3647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cc1bd364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cc1bd3647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6cc1bd3647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cc1bd364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cc1bd3647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6cc1bd3647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hp.net/manual/en/language.basic-syntax.phptags.ph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hp.net/manual/bg/function.date.ph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hp/php_datatypes.asp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hp.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hpbestpractices.org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hp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уеб разработка с РНР/2019</a:t>
            </a:r>
            <a:endParaRPr/>
          </a:p>
          <a:p>
            <a:pPr marL="0" lvl="0" indent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PHP</a:t>
            </a:r>
            <a:r>
              <a:rPr lang="bg-BG" dirty="0"/>
              <a:t/>
            </a:r>
            <a:br>
              <a:rPr lang="bg-BG" dirty="0"/>
            </a:br>
            <a:r>
              <a:rPr lang="en-US" dirty="0" smtClean="0"/>
              <a:t>intro</a:t>
            </a:r>
            <a:endParaRPr dirty="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87CB5"/>
                </a:solidFill>
              </a:rPr>
              <a:t>Милена Томова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87CB5"/>
                </a:solidFill>
              </a:rPr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web server</a:t>
            </a:r>
            <a:endParaRPr sz="3000"/>
          </a:p>
        </p:txBody>
      </p:sp>
      <p:sp>
        <p:nvSpPr>
          <p:cNvPr id="224" name="Google Shape;224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Web server  е софтуер,  който служи за предаване на  Web – съдържание чрез HTTP заявки. Хоства Web – сайтове, Web – приложения и др. услуги.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/Каква е разликата м/у Web – сайтове и Web – приложения?/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Обработва  HTTP заявките и връща статично или динамично Web – съдържание (HTML, CSS, изображения, JSON, JS)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Стартира 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server - side скриптове като PHP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Python и Ruby.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web server</a:t>
            </a:r>
            <a:endParaRPr sz="3000"/>
          </a:p>
        </p:txBody>
      </p:sp>
      <p:sp>
        <p:nvSpPr>
          <p:cNvPr id="233" name="Google Shape;233;p2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Web server  е софтуер,  който служи за предаване на  Web – съдържание чрез HTTP заявки. Хоства Web – сайтове, Web – приложения и др. услуги.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/Каква е разликата м/у Web – сайтове и Web – приложения?/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Обработва  HTTP заявките и връща статично или динамично Web – съдържание (HTML, CSS, изображения, JSON, JS)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Стартира 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server - side скриптове като PHP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Python и Ruby.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client-server requests</a:t>
            </a: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2" name="Google Shape;242;p24"/>
          <p:cNvSpPr/>
          <p:nvPr/>
        </p:nvSpPr>
        <p:spPr>
          <a:xfrm>
            <a:off x="761425" y="2878750"/>
            <a:ext cx="2242800" cy="224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requests </a:t>
            </a:r>
            <a:endParaRPr sz="2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2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4"/>
          <p:cNvSpPr/>
          <p:nvPr/>
        </p:nvSpPr>
        <p:spPr>
          <a:xfrm>
            <a:off x="8858725" y="2878750"/>
            <a:ext cx="2242800" cy="224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sends back to the client - The Browser</a:t>
            </a:r>
            <a:endParaRPr/>
          </a:p>
        </p:txBody>
      </p:sp>
      <p:grpSp>
        <p:nvGrpSpPr>
          <p:cNvPr id="244" name="Google Shape;244;p24"/>
          <p:cNvGrpSpPr/>
          <p:nvPr/>
        </p:nvGrpSpPr>
        <p:grpSpPr>
          <a:xfrm>
            <a:off x="4974600" y="2878750"/>
            <a:ext cx="2242800" cy="2242800"/>
            <a:chOff x="3790425" y="3548400"/>
            <a:chExt cx="2242800" cy="2242800"/>
          </a:xfrm>
        </p:grpSpPr>
        <p:sp>
          <p:nvSpPr>
            <p:cNvPr id="245" name="Google Shape;245;p24"/>
            <p:cNvSpPr/>
            <p:nvPr/>
          </p:nvSpPr>
          <p:spPr>
            <a:xfrm>
              <a:off x="3790425" y="3548400"/>
              <a:ext cx="2242800" cy="22428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4"/>
            <p:cNvSpPr txBox="1"/>
            <p:nvPr/>
          </p:nvSpPr>
          <p:spPr>
            <a:xfrm>
              <a:off x="4066075" y="4098650"/>
              <a:ext cx="1682400" cy="129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generates required</a:t>
              </a:r>
              <a:endParaRPr sz="2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content</a:t>
              </a:r>
              <a:endParaRPr sz="2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24"/>
          <p:cNvSpPr txBox="1"/>
          <p:nvPr/>
        </p:nvSpPr>
        <p:spPr>
          <a:xfrm>
            <a:off x="125575" y="2008175"/>
            <a:ext cx="3885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rPr>
              <a:t>client - web browser</a:t>
            </a:r>
            <a:endParaRPr/>
          </a:p>
        </p:txBody>
      </p:sp>
      <p:cxnSp>
        <p:nvCxnSpPr>
          <p:cNvPr id="248" name="Google Shape;248;p24"/>
          <p:cNvCxnSpPr>
            <a:stCxn id="242" idx="3"/>
            <a:endCxn id="245" idx="1"/>
          </p:cNvCxnSpPr>
          <p:nvPr/>
        </p:nvCxnSpPr>
        <p:spPr>
          <a:xfrm>
            <a:off x="3004225" y="4000150"/>
            <a:ext cx="1970400" cy="0"/>
          </a:xfrm>
          <a:prstGeom prst="straightConnector1">
            <a:avLst/>
          </a:prstGeom>
          <a:solidFill>
            <a:srgbClr val="F0A22E">
              <a:alpha val="24705"/>
            </a:srgbClr>
          </a:solidFill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49" name="Google Shape;249;p24"/>
          <p:cNvCxnSpPr>
            <a:stCxn id="245" idx="3"/>
            <a:endCxn id="243" idx="1"/>
          </p:cNvCxnSpPr>
          <p:nvPr/>
        </p:nvCxnSpPr>
        <p:spPr>
          <a:xfrm>
            <a:off x="7217400" y="4000150"/>
            <a:ext cx="1641300" cy="0"/>
          </a:xfrm>
          <a:prstGeom prst="straightConnector1">
            <a:avLst/>
          </a:prstGeom>
          <a:solidFill>
            <a:srgbClr val="F0A22E">
              <a:alpha val="24705"/>
            </a:srgbClr>
          </a:solidFill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50" name="Google Shape;250;p24"/>
          <p:cNvSpPr txBox="1"/>
          <p:nvPr/>
        </p:nvSpPr>
        <p:spPr>
          <a:xfrm>
            <a:off x="5358875" y="5481275"/>
            <a:ext cx="5582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CGI</a:t>
            </a:r>
            <a:endParaRPr sz="3000"/>
          </a:p>
        </p:txBody>
      </p:sp>
      <p:sp>
        <p:nvSpPr>
          <p:cNvPr id="257" name="Google Shape;257;p2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CGI (Common Gateway Interface) </a:t>
            </a: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https://bg.wikipedia.org/wiki/Common_Gateway_Interface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CGI програмите приемат данни от сървъра и обикновено връщат HTML, картинки, видео и др. съдържание, разбираемо от уеб браузърите. 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Кодът на CGI програмите не е видим - само неговия резултат.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</a:pP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Предназначение – генериране на динамично Web – съдържание.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Съществуват и др. технологии, свързващи  Web – сървърите със сървър-скриптове -  CGI, FastCGI, Apache modules, ISAPI (IIS), WSGI, Ruby Rack, …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</a:pP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как работи РНР</a:t>
            </a:r>
            <a:endParaRPr sz="3000"/>
          </a:p>
        </p:txBody>
      </p:sp>
      <p:sp>
        <p:nvSpPr>
          <p:cNvPr id="266" name="Google Shape;266;p2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AutoNum type="arabicPeriod"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 - CGI програми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AutoNum type="arabicPeriod"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.php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AutoNum type="arabicPeriod"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файловете се разполагат в уеб папката на сървъра - htdocs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AutoNum type="arabicPeriod"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localhost/example1.php 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68" name="Google Shape;268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къде се намират</a:t>
            </a:r>
            <a:endParaRPr sz="3000"/>
          </a:p>
        </p:txBody>
      </p:sp>
      <p:sp>
        <p:nvSpPr>
          <p:cNvPr id="275" name="Google Shape;275;p2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 файловете /проектите, върху които ще работим оттук нататък/ - xampp</a:t>
            </a: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/htdocs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Apache web – сървър  файловете </a:t>
            </a: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xampp/apache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файловете</a:t>
            </a: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xampp/php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MySQL database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файловете </a:t>
            </a: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xampp/mysql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XAMPP конфигурационни файлове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Apache конфигурационнен файл  (</a:t>
            </a: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httpd.conf</a:t>
            </a: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 – 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\xampp\apache\conf\httpd.conf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 конфигурационнен файл (</a:t>
            </a: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php.ini</a:t>
            </a: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): - 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\xampp\apache\bin\php.ini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MySQL конфигурационен файл (</a:t>
            </a: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my.ini</a:t>
            </a: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):- 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\xampp\mysql\bin\my.ini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рнр настройки</a:t>
            </a:r>
            <a:endParaRPr sz="3000"/>
          </a:p>
        </p:txBody>
      </p:sp>
      <p:sp>
        <p:nvSpPr>
          <p:cNvPr id="284" name="Google Shape;284;p28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Съхраняват се в  </a:t>
            </a: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php.ini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съдържа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Определен брой  </a:t>
            </a: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name = value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декларации. 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Ако няма стойност декларацията изглежда като  </a:t>
            </a: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name =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Местонахождението на файла е различно в зависимост от операционната система и версиите.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! Може да проверите кой </a:t>
            </a: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php.ini </a:t>
            </a:r>
            <a:r>
              <a:rPr lang="en-US" sz="2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е зареден с  </a:t>
            </a:r>
            <a:r>
              <a:rPr lang="en-US" sz="2200" b="1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phpinfo(), </a:t>
            </a:r>
            <a:r>
              <a:rPr lang="en-US" sz="2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както и текущите стойности на настройките на PHP или от контрол панела на XAMPP -&gt;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86" name="Google Shape;286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РНР</a:t>
            </a:r>
            <a:endParaRPr/>
          </a:p>
        </p:txBody>
      </p:sp>
      <p:sp>
        <p:nvSpPr>
          <p:cNvPr id="293" name="Google Shape;293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94" name="Google Shape;29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813" y="1224250"/>
            <a:ext cx="9008375" cy="36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РНР</a:t>
            </a:r>
            <a:endParaRPr/>
          </a:p>
        </p:txBody>
      </p:sp>
      <p:sp>
        <p:nvSpPr>
          <p:cNvPr id="301" name="Google Shape;301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02" name="Google Shape;30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813" y="1224250"/>
            <a:ext cx="9008375" cy="36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/>
        </p:nvSpPr>
        <p:spPr>
          <a:xfrm>
            <a:off x="4338675" y="1999150"/>
            <a:ext cx="3528300" cy="1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0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най-често повтаряни грешки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44608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Ресурси</a:t>
            </a:r>
            <a:endParaRPr/>
          </a:p>
          <a:p>
            <a:pPr marL="446088" lvl="0" indent="-446088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…</a:t>
            </a:r>
            <a:endParaRPr/>
          </a:p>
          <a:p>
            <a:pPr marL="446088" lvl="0" indent="-446088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…</a:t>
            </a:r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рнр настройки</a:t>
            </a:r>
            <a:endParaRPr sz="3000"/>
          </a:p>
        </p:txBody>
      </p:sp>
      <p:sp>
        <p:nvSpPr>
          <p:cNvPr id="316" name="Google Shape;316;p3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42900" lvl="0" indent="-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Липсва </a:t>
            </a: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Липсва затваряща </a:t>
            </a: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скоба</a:t>
            </a: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Липсва </a:t>
            </a: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echo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най-често повтаряни грешки</a:t>
            </a:r>
            <a:endParaRPr/>
          </a:p>
        </p:txBody>
      </p:sp>
      <p:sp>
        <p:nvSpPr>
          <p:cNvPr id="318" name="Google Shape;318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19" name="Google Shape;31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400" y="2208225"/>
            <a:ext cx="3822375" cy="369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 txBox="1"/>
          <p:nvPr/>
        </p:nvSpPr>
        <p:spPr>
          <a:xfrm>
            <a:off x="4338675" y="1765500"/>
            <a:ext cx="3528300" cy="17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рнр синтаксис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975" y="3944000"/>
            <a:ext cx="4359002" cy="29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рнр синтаксис</a:t>
            </a:r>
            <a:endParaRPr sz="3000"/>
          </a:p>
        </p:txBody>
      </p:sp>
      <p:sp>
        <p:nvSpPr>
          <p:cNvPr id="334" name="Google Shape;334;p34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 файлът е с разширение </a:t>
            </a: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.рнр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PHP файлът съдържа само рнр код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или рнр + html /+ javaScript/ код. 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синтаксис</a:t>
            </a:r>
            <a:endParaRPr/>
          </a:p>
        </p:txBody>
      </p:sp>
      <p:sp>
        <p:nvSpPr>
          <p:cNvPr id="336" name="Google Shape;336;p3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рнр синтаксис</a:t>
            </a:r>
            <a:endParaRPr sz="3000"/>
          </a:p>
        </p:txBody>
      </p:sp>
      <p:sp>
        <p:nvSpPr>
          <p:cNvPr id="343" name="Google Shape;343;p35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PHP кодът се огражда с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отварящ - </a:t>
            </a: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&lt;?php</a:t>
            </a: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затварящ таг - </a:t>
            </a: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?&gt;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синтаксис</a:t>
            </a:r>
            <a:endParaRPr/>
          </a:p>
        </p:txBody>
      </p:sp>
      <p:sp>
        <p:nvSpPr>
          <p:cNvPr id="345" name="Google Shape;345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36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36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Когато файлът съдържа само php код,</a:t>
            </a:r>
            <a:endParaRPr sz="36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6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е препоръчително да не се поставя затварящия </a:t>
            </a: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?&gt;</a:t>
            </a:r>
            <a:r>
              <a:rPr lang="en-US" sz="36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таг!</a:t>
            </a:r>
            <a:endParaRPr sz="3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773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sz="3600"/>
          </a:p>
          <a:p>
            <a:pPr marL="215773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sz="36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600" u="sng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PHP tags - Manual</a:t>
            </a:r>
            <a:endParaRPr sz="36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endParaRPr sz="3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773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sz="2400"/>
          </a:p>
        </p:txBody>
      </p:sp>
      <p:sp>
        <p:nvSpPr>
          <p:cNvPr id="351" name="Google Shape;351;p36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PHP синтаксис</a:t>
            </a:r>
            <a:endParaRPr/>
          </a:p>
        </p:txBody>
      </p:sp>
      <p:sp>
        <p:nvSpPr>
          <p:cNvPr id="352" name="Google Shape;352;p3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рнр синтаксис</a:t>
            </a:r>
            <a:endParaRPr sz="3000"/>
          </a:p>
        </p:txBody>
      </p:sp>
      <p:sp>
        <p:nvSpPr>
          <p:cNvPr id="359" name="Google Shape;359;p37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 файлът започва с 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&lt;?php</a:t>
            </a: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Всяка команда завършва с </a:t>
            </a: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&lt;?php echo "Hello PHP!"</a:t>
            </a: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Вградени функции - 	print, echo</a:t>
            </a:r>
            <a:endParaRPr sz="30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0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18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Всички функции, описание и примери</a:t>
            </a:r>
            <a:r>
              <a:rPr lang="en-US" sz="18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u="sng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http://php.net/</a:t>
            </a:r>
            <a:endParaRPr sz="1800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 синтаксис</a:t>
            </a:r>
            <a:endParaRPr/>
          </a:p>
        </p:txBody>
      </p:sp>
      <p:sp>
        <p:nvSpPr>
          <p:cNvPr id="361" name="Google Shape;361;p3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 txBox="1"/>
          <p:nvPr/>
        </p:nvSpPr>
        <p:spPr>
          <a:xfrm>
            <a:off x="4338675" y="2222700"/>
            <a:ext cx="3528300" cy="9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променливи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975" y="3944000"/>
            <a:ext cx="4359002" cy="29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променливи</a:t>
            </a:r>
            <a:endParaRPr sz="3000"/>
          </a:p>
        </p:txBody>
      </p:sp>
      <p:sp>
        <p:nvSpPr>
          <p:cNvPr id="376" name="Google Shape;376;p39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контейнер за съхраняване на информация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променливи</a:t>
            </a: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информацията, която съхранявате, подлежи на промяна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променливи</a:t>
            </a:r>
            <a:endParaRPr/>
          </a:p>
        </p:txBody>
      </p:sp>
      <p:sp>
        <p:nvSpPr>
          <p:cNvPr id="378" name="Google Shape;378;p3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задаване имена на променливите</a:t>
            </a:r>
            <a:endParaRPr sz="3000"/>
          </a:p>
        </p:txBody>
      </p:sp>
      <p:sp>
        <p:nvSpPr>
          <p:cNvPr id="385" name="Google Shape;385;p40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429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Всички променливи в PHP започват с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Имената им могат да съдържат – букви, цифри [0-9], долно тире '_'.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Не могат да започват с цифра.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Без запазени за езика думи като – 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new, function …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$this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– има специално място в рнр, не може да го използвате за име на променлива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Имената на променливите в PHP са </a:t>
            </a:r>
            <a:r>
              <a:rPr lang="en-US" sz="2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case-sensitive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променливи</a:t>
            </a:r>
            <a:endParaRPr/>
          </a:p>
        </p:txBody>
      </p:sp>
      <p:sp>
        <p:nvSpPr>
          <p:cNvPr id="387" name="Google Shape;387;p4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задаване имена на променливите</a:t>
            </a:r>
            <a:endParaRPr sz="3000"/>
          </a:p>
        </p:txBody>
      </p:sp>
      <p:sp>
        <p:nvSpPr>
          <p:cNvPr id="394" name="Google Shape;394;p41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7. Името на променливата, трябва да е описателно -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$counter</a:t>
            </a: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/явно е брояч/, 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$name_length </a:t>
            </a: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/дължина на име/, 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$date_deleted </a:t>
            </a: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/дата на изтриване/ и т.н.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8. Без еднобуквени променливи –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$a, $b, …..$aa, $bb, …..</a:t>
            </a:r>
            <a:endParaRPr sz="2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1397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9. Без твърде описателни 	-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$the_name_of_the_game_of_the _man 				$theNameOfTheGameOfTheMan</a:t>
            </a:r>
            <a:endParaRPr sz="2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променливи</a:t>
            </a:r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338675" y="2303950"/>
            <a:ext cx="35283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2"/>
                </a:solidFill>
              </a:rPr>
              <a:t>ресурси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задаване имена на променливите</a:t>
            </a:r>
            <a:endParaRPr sz="3000"/>
          </a:p>
        </p:txBody>
      </p:sp>
      <p:sp>
        <p:nvSpPr>
          <p:cNvPr id="403" name="Google Shape;403;p42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10. </a:t>
            </a: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Препоръчва се имената да не започват с долно тире, тъй като има няколко важни глобални променливи, с този синтаксис например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$_POST.</a:t>
            </a:r>
            <a:endParaRPr sz="2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11. Съдържат само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латински букви</a:t>
            </a: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и думи на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АНГЛИЙСКИ ЕЗИК</a:t>
            </a:r>
            <a:r>
              <a:rPr lang="en-US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променливи</a:t>
            </a:r>
            <a:endParaRPr/>
          </a:p>
        </p:txBody>
      </p:sp>
      <p:sp>
        <p:nvSpPr>
          <p:cNvPr id="405" name="Google Shape;405;p4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задаване имена на променливите</a:t>
            </a:r>
            <a:endParaRPr sz="3000"/>
          </a:p>
        </p:txBody>
      </p:sp>
      <p:sp>
        <p:nvSpPr>
          <p:cNvPr id="412" name="Google Shape;412;p43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10. 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Препоръчва се имената да не започват с долно тире, тъй като има няколко важни глобални променливи, с този синтаксис например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$_POST.</a:t>
            </a:r>
            <a:endParaRPr sz="2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11. Съдържат само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латински букви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и думи на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АНГЛИЙСКИ ЕЗИК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12. Променливите използват т.нар.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camelCase или _ 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за разделяне на думите една от друга. 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Без интервали в имената! 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13. </a:t>
            </a:r>
            <a:r>
              <a:rPr lang="en-US" sz="2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$length&amp;width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не е валидно име на променлива, тъй като съдържа - 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22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променливи</a:t>
            </a:r>
            <a:endParaRPr/>
          </a:p>
        </p:txBody>
      </p:sp>
      <p:sp>
        <p:nvSpPr>
          <p:cNvPr id="414" name="Google Shape;414;p4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/>
          <p:nvPr/>
        </p:nvSpPr>
        <p:spPr>
          <a:xfrm>
            <a:off x="4338675" y="1744425"/>
            <a:ext cx="3528300" cy="17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задаване на стойност на променливи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975" y="3944000"/>
            <a:ext cx="4359002" cy="29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https://www.reddit.com/r/ContagiousLaughter/comments/dxyak7/this_has_to_be_one_of_the_funniest_things_ive/</a:t>
            </a:r>
            <a:endParaRPr/>
          </a:p>
        </p:txBody>
      </p:sp>
      <p:sp>
        <p:nvSpPr>
          <p:cNvPr id="429" name="Google Shape;429;p45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$number = 10;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$string = “I am a variable, containing string”;</a:t>
            </a:r>
            <a:endParaRPr/>
          </a:p>
        </p:txBody>
      </p:sp>
      <p:sp>
        <p:nvSpPr>
          <p:cNvPr id="436" name="Google Shape;436;p4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37" name="Google Shape;437;p4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6"/>
          <p:cNvSpPr txBox="1"/>
          <p:nvPr/>
        </p:nvSpPr>
        <p:spPr>
          <a:xfrm>
            <a:off x="682975" y="4103475"/>
            <a:ext cx="5894400" cy="17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2"/>
                </a:solidFill>
              </a:rPr>
              <a:t>Оператор за присвояване</a:t>
            </a:r>
            <a:r>
              <a:rPr lang="en-US" sz="3000" b="1">
                <a:solidFill>
                  <a:srgbClr val="595959"/>
                </a:solidFill>
              </a:rPr>
              <a:t> </a:t>
            </a:r>
            <a:r>
              <a:rPr lang="en-US" sz="3000" b="1">
                <a:solidFill>
                  <a:schemeClr val="lt1"/>
                </a:solidFill>
              </a:rPr>
              <a:t>=</a:t>
            </a:r>
            <a:r>
              <a:rPr lang="en-US" sz="3000" b="1">
                <a:solidFill>
                  <a:srgbClr val="595959"/>
                </a:solidFill>
              </a:rPr>
              <a:t> </a:t>
            </a:r>
            <a:endParaRPr sz="30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PHP e  </a:t>
            </a: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typeless</a:t>
            </a: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език – т.е. не декларираме типа на променливата изрично. </a:t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PHP стойности на променливи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8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2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Типове данни в РНР</a:t>
            </a:r>
            <a:endParaRPr sz="26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String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Integer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Float (floating point numbers - also called double)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Boolean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Array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Object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NULL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Resource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2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PHP Data Types</a:t>
            </a:r>
            <a:endParaRPr sz="2600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8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PHP стойности на променливи</a:t>
            </a:r>
            <a:endParaRPr/>
          </a:p>
        </p:txBody>
      </p:sp>
      <p:sp>
        <p:nvSpPr>
          <p:cNvPr id="452" name="Google Shape;452;p4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9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задаваме име уникално за проекта</a:t>
            </a:r>
            <a:endParaRPr sz="3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задаваме й първоначална стойност, която ще определи типа на променливата</a:t>
            </a:r>
            <a:endParaRPr sz="30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59" name="Google Shape;459;p4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PHP деклариране на променлива</a:t>
            </a:r>
            <a:endParaRPr/>
          </a:p>
        </p:txBody>
      </p:sp>
      <p:sp>
        <p:nvSpPr>
          <p:cNvPr id="460" name="Google Shape;460;p4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461" name="Google Shape;461;p49"/>
          <p:cNvSpPr txBox="1"/>
          <p:nvPr/>
        </p:nvSpPr>
        <p:spPr>
          <a:xfrm>
            <a:off x="914400" y="3321775"/>
            <a:ext cx="10363200" cy="3075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3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$name = </a:t>
            </a:r>
            <a:r>
              <a:rPr lang="en-US" sz="3000" b="1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"John"; </a:t>
            </a:r>
            <a:endParaRPr sz="3000" b="1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3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$height = </a:t>
            </a:r>
            <a:r>
              <a:rPr lang="en-US" sz="3000" b="1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200;</a:t>
            </a:r>
            <a:endParaRPr sz="3000" b="1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3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$str = </a:t>
            </a:r>
            <a:r>
              <a:rPr lang="en-US" sz="3000" b="1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'Hello';</a:t>
            </a:r>
            <a:endParaRPr sz="3000" b="1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3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$is_positive = </a:t>
            </a:r>
            <a:r>
              <a:rPr lang="en-US" sz="3000" b="1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true;</a:t>
            </a:r>
            <a:endParaRPr sz="3000" b="1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3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0"/>
          <p:cNvSpPr txBox="1">
            <a:spLocks noGrp="1"/>
          </p:cNvSpPr>
          <p:nvPr>
            <p:ph type="body" idx="1"/>
          </p:nvPr>
        </p:nvSpPr>
        <p:spPr>
          <a:xfrm>
            <a:off x="1122225" y="1649800"/>
            <a:ext cx="10886400" cy="47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a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68" name="Google Shape;468;p5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PHP проверяване на променлива</a:t>
            </a:r>
            <a:endParaRPr/>
          </a:p>
        </p:txBody>
      </p:sp>
      <p:sp>
        <p:nvSpPr>
          <p:cNvPr id="469" name="Google Shape;469;p5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470" name="Google Shape;470;p50"/>
          <p:cNvSpPr txBox="1"/>
          <p:nvPr/>
        </p:nvSpPr>
        <p:spPr>
          <a:xfrm>
            <a:off x="583775" y="1524625"/>
            <a:ext cx="10693800" cy="487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3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$name = </a:t>
            </a:r>
            <a:r>
              <a:rPr lang="en-US" sz="3000" b="1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"John"; </a:t>
            </a:r>
            <a:endParaRPr sz="3000" b="1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var_dump</a:t>
            </a:r>
            <a:r>
              <a:rPr lang="en-US" sz="3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 $name );</a:t>
            </a:r>
            <a:endParaRPr sz="3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3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3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echo gettype</a:t>
            </a:r>
            <a:r>
              <a:rPr lang="en-US" sz="3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 $name );</a:t>
            </a:r>
            <a:endParaRPr sz="3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1" name="Google Shape;4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775" y="2535188"/>
            <a:ext cx="249555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530" y="5111700"/>
            <a:ext cx="2190695" cy="75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/>
          <p:nvPr/>
        </p:nvSpPr>
        <p:spPr>
          <a:xfrm>
            <a:off x="4338675" y="2233100"/>
            <a:ext cx="3528300" cy="8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оператори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975" y="3944000"/>
            <a:ext cx="4359002" cy="29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Ресурси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W3school 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Обща информация за PHP -  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http://php.net/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Добри практики за писане на  PHP код - 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http://www.phptherightway.com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24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https://phpbestpractices.org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Ресурси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оператори - видове</a:t>
            </a:r>
            <a:endParaRPr sz="3000"/>
          </a:p>
        </p:txBody>
      </p:sp>
      <p:sp>
        <p:nvSpPr>
          <p:cNvPr id="487" name="Google Shape;487;p52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 операторите извършваме действия с променливите и техните стойности.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Видове -</a:t>
            </a:r>
            <a:endParaRPr sz="22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Аритметични оператори 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- * / %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Оператори за присвояване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Оператори за сравняване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 &lt; &gt;= &lt;= &lt;&gt;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Конкатениране/събиране/ на стрингове </a:t>
            </a:r>
            <a:endParaRPr sz="2400" b="1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lang="en-US" sz="24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5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оператори</a:t>
            </a:r>
            <a:endParaRPr/>
          </a:p>
        </p:txBody>
      </p:sp>
      <p:sp>
        <p:nvSpPr>
          <p:cNvPr id="489" name="Google Shape;489;p5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3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96" name="Google Shape;496;p5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Конкатениране на стрингове</a:t>
            </a:r>
            <a:endParaRPr/>
          </a:p>
        </p:txBody>
      </p:sp>
      <p:sp>
        <p:nvSpPr>
          <p:cNvPr id="497" name="Google Shape;497;p5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498" name="Google Shape;498;p53"/>
          <p:cNvSpPr txBox="1"/>
          <p:nvPr/>
        </p:nvSpPr>
        <p:spPr>
          <a:xfrm>
            <a:off x="1052625" y="4398263"/>
            <a:ext cx="10363200" cy="88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$first_name . ‘ ’ . $last_name;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9" name="Google Shape;499;p53"/>
          <p:cNvSpPr txBox="1"/>
          <p:nvPr/>
        </p:nvSpPr>
        <p:spPr>
          <a:xfrm>
            <a:off x="1052625" y="1419600"/>
            <a:ext cx="10363200" cy="2496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$first_name = "Pesho";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$last_name = "Petrov";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'&lt;p&gt;First name: ' . $first_name . '&lt;/p&gt;';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'Last name: ' . $last_name;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0" name="Google Shape;500;p53"/>
          <p:cNvSpPr txBox="1"/>
          <p:nvPr/>
        </p:nvSpPr>
        <p:spPr>
          <a:xfrm>
            <a:off x="1052625" y="5763250"/>
            <a:ext cx="10363200" cy="8826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$first_name . $last_name;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1" name="Google Shape;5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688" y="3187075"/>
            <a:ext cx="328612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3"/>
          <p:cNvPicPr preferRelativeResize="0"/>
          <p:nvPr/>
        </p:nvPicPr>
        <p:blipFill rotWithShape="1">
          <a:blip r:embed="rId4">
            <a:alphaModFix/>
          </a:blip>
          <a:srcRect l="75680" t="-562110" r="-75680" b="562110"/>
          <a:stretch/>
        </p:blipFill>
        <p:spPr>
          <a:xfrm>
            <a:off x="9848905" y="152400"/>
            <a:ext cx="2190695" cy="81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0438" y="4877413"/>
            <a:ext cx="239077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3"/>
          <p:cNvSpPr/>
          <p:nvPr/>
        </p:nvSpPr>
        <p:spPr>
          <a:xfrm>
            <a:off x="6875650" y="6067413"/>
            <a:ext cx="2209800" cy="7905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оператори - приоритет</a:t>
            </a:r>
            <a:endParaRPr sz="3000"/>
          </a:p>
        </p:txBody>
      </p:sp>
      <p:sp>
        <p:nvSpPr>
          <p:cNvPr id="511" name="Google Shape;511;p54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Операторите имат приоритет/ред/ на действие.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Скобите винаги имат най-висок приоритет.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Използвайте скоби, дори да ви се струва излишно!</a:t>
            </a:r>
            <a:endParaRPr sz="3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5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оператори</a:t>
            </a:r>
            <a:endParaRPr/>
          </a:p>
        </p:txBody>
      </p:sp>
      <p:sp>
        <p:nvSpPr>
          <p:cNvPr id="513" name="Google Shape;513;p5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5"/>
          <p:cNvSpPr txBox="1"/>
          <p:nvPr/>
        </p:nvSpPr>
        <p:spPr>
          <a:xfrm>
            <a:off x="4338675" y="2233100"/>
            <a:ext cx="3528300" cy="8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кавички</a:t>
            </a: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“ vs ‘</a:t>
            </a: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Google Shape;52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975" y="3944000"/>
            <a:ext cx="4359002" cy="29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кавички</a:t>
            </a:r>
            <a:endParaRPr sz="3000"/>
          </a:p>
        </p:txBody>
      </p:sp>
      <p:sp>
        <p:nvSpPr>
          <p:cNvPr id="528" name="Google Shape;528;p56"/>
          <p:cNvSpPr txBox="1">
            <a:spLocks noGrp="1"/>
          </p:cNvSpPr>
          <p:nvPr>
            <p:ph type="body" idx="1"/>
          </p:nvPr>
        </p:nvSpPr>
        <p:spPr>
          <a:xfrm>
            <a:off x="4795711" y="13550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Използват се за ограждане на данни от тип стринг.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$string_double_quotes</a:t>
            </a: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“String data”;</a:t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$string_single_quotes</a:t>
            </a: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‘String data’;</a:t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Двата израза са идентични - няма значение кои кавички ще използвате!</a:t>
            </a:r>
            <a:endParaRPr sz="30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 vs ‘</a:t>
            </a:r>
            <a:endParaRPr/>
          </a:p>
        </p:txBody>
      </p:sp>
      <p:sp>
        <p:nvSpPr>
          <p:cNvPr id="530" name="Google Shape;530;p5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2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Изборът от кавички е от значение -</a:t>
            </a:r>
            <a:endParaRPr sz="26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-"/>
            </a:pPr>
            <a:r>
              <a:rPr lang="en-US" sz="2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когато трябва да отпечатаме на екрана кавички</a:t>
            </a:r>
            <a:endParaRPr sz="2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-"/>
            </a:pPr>
            <a:r>
              <a:rPr lang="en-US" sz="2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когато трябва да отпечатаме стринг, съдържащ променлива</a:t>
            </a:r>
            <a:endParaRPr sz="2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кавички “ vs ‘</a:t>
            </a:r>
            <a:endParaRPr/>
          </a:p>
        </p:txBody>
      </p:sp>
      <p:sp>
        <p:nvSpPr>
          <p:cNvPr id="537" name="Google Shape;537;p5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8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544" name="Google Shape;544;p5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Отпечатване на кавички ‘ или “</a:t>
            </a:r>
            <a:endParaRPr/>
          </a:p>
        </p:txBody>
      </p:sp>
      <p:sp>
        <p:nvSpPr>
          <p:cNvPr id="545" name="Google Shape;545;p58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546" name="Google Shape;546;p58"/>
          <p:cNvSpPr txBox="1"/>
          <p:nvPr/>
        </p:nvSpPr>
        <p:spPr>
          <a:xfrm>
            <a:off x="914400" y="1621450"/>
            <a:ext cx="10363200" cy="1530300"/>
          </a:xfrm>
          <a:prstGeom prst="rect">
            <a:avLst/>
          </a:prstGeom>
          <a:solidFill>
            <a:srgbClr val="ACB4C3">
              <a:alpha val="14901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$string = “Print ‘single’ quotes on screen”;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$string;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7" name="Google Shape;5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275" y="2781300"/>
            <a:ext cx="4838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8"/>
          <p:cNvSpPr txBox="1"/>
          <p:nvPr/>
        </p:nvSpPr>
        <p:spPr>
          <a:xfrm>
            <a:off x="914400" y="3907450"/>
            <a:ext cx="10363200" cy="15303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$string = ‘Print “double” quotes on screen’;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$string;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9" name="Google Shape;54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4918350"/>
            <a:ext cx="424815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9"/>
          <p:cNvSpPr txBox="1">
            <a:spLocks noGrp="1"/>
          </p:cNvSpPr>
          <p:nvPr>
            <p:ph type="body" idx="1"/>
          </p:nvPr>
        </p:nvSpPr>
        <p:spPr>
          <a:xfrm>
            <a:off x="186902" y="13235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Отпечатване на стринг, съдържащ променлива</a:t>
            </a:r>
            <a:endParaRPr sz="2400">
              <a:solidFill>
                <a:srgbClr val="434343"/>
              </a:solidFill>
            </a:endParaRPr>
          </a:p>
          <a:p>
            <a:pPr marL="4569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  <a:p>
            <a:pPr marL="13716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-"/>
            </a:pPr>
            <a:r>
              <a:rPr lang="en-US" sz="2400">
                <a:solidFill>
                  <a:srgbClr val="434343"/>
                </a:solidFill>
              </a:rPr>
              <a:t>отпечатва се стойността на променливата</a:t>
            </a:r>
            <a:endParaRPr sz="2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556" name="Google Shape;556;p5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“ vs ‘</a:t>
            </a:r>
            <a:endParaRPr/>
          </a:p>
        </p:txBody>
      </p:sp>
      <p:sp>
        <p:nvSpPr>
          <p:cNvPr id="557" name="Google Shape;557;p59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558" name="Google Shape;558;p59"/>
          <p:cNvSpPr txBox="1"/>
          <p:nvPr/>
        </p:nvSpPr>
        <p:spPr>
          <a:xfrm>
            <a:off x="914400" y="2559025"/>
            <a:ext cx="10363200" cy="1219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$name = ‘Pesho’;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“Student name: $name”;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9" name="Google Shape;559;p59"/>
          <p:cNvSpPr txBox="1"/>
          <p:nvPr/>
        </p:nvSpPr>
        <p:spPr>
          <a:xfrm>
            <a:off x="914400" y="4797775"/>
            <a:ext cx="10363200" cy="1219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$name = ‘Pesho’;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‘Student name: $name’;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0" name="Google Shape;560;p59"/>
          <p:cNvSpPr txBox="1"/>
          <p:nvPr/>
        </p:nvSpPr>
        <p:spPr>
          <a:xfrm>
            <a:off x="1405600" y="4174300"/>
            <a:ext cx="10202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Char char="-"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отпечатва се името  на променливата, включена в стринга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1" name="Google Shape;56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5450" y="3307513"/>
            <a:ext cx="34290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1663" y="5740788"/>
            <a:ext cx="378142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0"/>
          <p:cNvSpPr txBox="1"/>
          <p:nvPr/>
        </p:nvSpPr>
        <p:spPr>
          <a:xfrm>
            <a:off x="4338675" y="2233100"/>
            <a:ext cx="3528300" cy="8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PHP &amp; HTML</a:t>
            </a:r>
            <a:endParaRPr sz="36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975" y="3944000"/>
            <a:ext cx="4359002" cy="29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1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2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 РНР генерираме валидни HTML страници.</a:t>
            </a:r>
            <a:endParaRPr sz="26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-"/>
            </a:pPr>
            <a:r>
              <a:rPr lang="en-US" sz="2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тези документи, съдържат комбинация от рнр и html код.</a:t>
            </a:r>
            <a:endParaRPr sz="2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-"/>
            </a:pPr>
            <a:r>
              <a:rPr lang="en-US" sz="2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рнр и html кода поместваме във файл с разширение </a:t>
            </a:r>
            <a:r>
              <a:rPr lang="en-US" sz="2600" b="1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.php</a:t>
            </a:r>
            <a:endParaRPr sz="2600" b="1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600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1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/>
              <a:t>PHP &amp; HTML</a:t>
            </a:r>
            <a:endParaRPr/>
          </a:p>
        </p:txBody>
      </p:sp>
      <p:sp>
        <p:nvSpPr>
          <p:cNvPr id="577" name="Google Shape;577;p6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body" idx="1"/>
          </p:nvPr>
        </p:nvSpPr>
        <p:spPr>
          <a:xfrm>
            <a:off x="2304400" y="1495576"/>
            <a:ext cx="7583100" cy="4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350" marR="0" lvl="0" indent="-5143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 sz="3398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29857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None/>
            </a:pPr>
            <a:endParaRPr sz="3398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to remember</a:t>
            </a:r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178" name="Google Shape;178;p17"/>
          <p:cNvGrpSpPr/>
          <p:nvPr/>
        </p:nvGrpSpPr>
        <p:grpSpPr>
          <a:xfrm>
            <a:off x="1778297" y="1231637"/>
            <a:ext cx="8635396" cy="5301515"/>
            <a:chOff x="472011" y="1508786"/>
            <a:chExt cx="3799787" cy="4865561"/>
          </a:xfrm>
        </p:grpSpPr>
        <p:sp>
          <p:nvSpPr>
            <p:cNvPr id="179" name="Google Shape;179;p17"/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lt2">
                <a:alpha val="4078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7"/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lt2">
                <a:alpha val="2274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17"/>
          <p:cNvSpPr txBox="1"/>
          <p:nvPr/>
        </p:nvSpPr>
        <p:spPr>
          <a:xfrm>
            <a:off x="2539150" y="1680500"/>
            <a:ext cx="6785400" cy="41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Victorious warriors win first 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and then go to war 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while defeated warriors go to war 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and then seek to win.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    Sun Tzu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</a:endParaRPr>
          </a:p>
          <a:p>
            <a:pPr marL="456915" lvl="0" indent="-24114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2A818"/>
              </a:buClr>
              <a:buSzPts val="39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Screen Elements (2)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83" name="Google Shape;583;p62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584" name="Google Shape;584;p62"/>
          <p:cNvSpPr txBox="1"/>
          <p:nvPr/>
        </p:nvSpPr>
        <p:spPr>
          <a:xfrm>
            <a:off x="381000" y="2011050"/>
            <a:ext cx="5334000" cy="44082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&lt;html lang="en"&gt;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  &lt;meta charset="UTF-8"&gt;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  &lt;title&gt;Document&lt;/title&gt;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  &lt;div&gt;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 	 &lt;?php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 	 echo "Mixed PHP and HTML code document :)";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 	 ?&gt;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    &lt;/div&gt;    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b="1">
                <a:solidFill>
                  <a:srgbClr val="112232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b="1">
              <a:solidFill>
                <a:srgbClr val="11223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5" name="Google Shape;585;p62"/>
          <p:cNvSpPr txBox="1"/>
          <p:nvPr/>
        </p:nvSpPr>
        <p:spPr>
          <a:xfrm>
            <a:off x="381000" y="1423614"/>
            <a:ext cx="5334000" cy="587400"/>
          </a:xfrm>
          <a:prstGeom prst="rect">
            <a:avLst/>
          </a:prstGeom>
          <a:solidFill>
            <a:srgbClr val="ACB4C3">
              <a:alpha val="498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index.php</a:t>
            </a:r>
            <a:endParaRPr/>
          </a:p>
        </p:txBody>
      </p:sp>
      <p:sp>
        <p:nvSpPr>
          <p:cNvPr id="586" name="Google Shape;586;p62"/>
          <p:cNvSpPr txBox="1"/>
          <p:nvPr/>
        </p:nvSpPr>
        <p:spPr>
          <a:xfrm>
            <a:off x="6067411" y="1469813"/>
            <a:ext cx="5782800" cy="495000"/>
          </a:xfrm>
          <a:prstGeom prst="rect">
            <a:avLst/>
          </a:prstGeom>
          <a:solidFill>
            <a:srgbClr val="ACB4C3">
              <a:alpha val="498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lang="en-US" sz="2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browser</a:t>
            </a:r>
            <a:endParaRPr/>
          </a:p>
        </p:txBody>
      </p:sp>
      <p:pic>
        <p:nvPicPr>
          <p:cNvPr id="587" name="Google Shape;5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2131388"/>
            <a:ext cx="528637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013" y="2830626"/>
            <a:ext cx="5743574" cy="3623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3"/>
          <p:cNvSpPr txBox="1">
            <a:spLocks noGrp="1"/>
          </p:cNvSpPr>
          <p:nvPr>
            <p:ph type="body" idx="1"/>
          </p:nvPr>
        </p:nvSpPr>
        <p:spPr>
          <a:xfrm>
            <a:off x="186902" y="13235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rPr lang="en-US">
                <a:solidFill>
                  <a:srgbClr val="434343"/>
                </a:solidFill>
              </a:rPr>
              <a:t>С рнр генерираме валидни html документи.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rPr lang="en-US">
                <a:solidFill>
                  <a:srgbClr val="434343"/>
                </a:solidFill>
              </a:rPr>
              <a:t>Разширението на файла, в койт поместваме рнр и html кода е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95" name="Google Shape;595;p6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PHP &amp; HTML</a:t>
            </a:r>
            <a:endParaRPr/>
          </a:p>
        </p:txBody>
      </p:sp>
      <p:sp>
        <p:nvSpPr>
          <p:cNvPr id="596" name="Google Shape;596;p63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597" name="Google Shape;597;p63"/>
          <p:cNvSpPr txBox="1"/>
          <p:nvPr/>
        </p:nvSpPr>
        <p:spPr>
          <a:xfrm>
            <a:off x="914400" y="2559025"/>
            <a:ext cx="10363200" cy="1219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$name = ‘Pesho’;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“Student name: $name”;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63"/>
          <p:cNvSpPr txBox="1"/>
          <p:nvPr/>
        </p:nvSpPr>
        <p:spPr>
          <a:xfrm>
            <a:off x="914400" y="4797775"/>
            <a:ext cx="10363200" cy="12198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$name = ‘Pesho’;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lang="en-US" sz="2399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echo ‘Student name: $name’;</a:t>
            </a: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endParaRPr sz="2399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Google Shape;599;p63"/>
          <p:cNvSpPr txBox="1"/>
          <p:nvPr/>
        </p:nvSpPr>
        <p:spPr>
          <a:xfrm>
            <a:off x="1405600" y="4174300"/>
            <a:ext cx="10202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Char char="-"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отпечатва се името  на променливата, включена в стринга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0" name="Google Shape;6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5450" y="3307513"/>
            <a:ext cx="34290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1663" y="5740788"/>
            <a:ext cx="378142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marL="456915" lvl="0" indent="-456915" algn="l" rtl="0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607" name="Google Shape;607;p6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608" name="Google Shape;608;p6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609" name="Google Shape;60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7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631" name="Google Shape;631;p6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632" name="Google Shape;632;p6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7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7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/>
          <p:nvPr/>
        </p:nvSpPr>
        <p:spPr>
          <a:xfrm>
            <a:off x="4338675" y="1999150"/>
            <a:ext cx="3528300" cy="1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sz="30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PHP факти и основни понятия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PHP - Hypertext Preprocessor 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Скриптов език /server-side/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Създава динамично съдържание в сайт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Работи с бази данни (БД)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Трябва ни сървър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Може да се влага в HTML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Може да генерира HTML код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 отворен код - </a:t>
            </a:r>
            <a:r>
              <a:rPr lang="en-US" sz="20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http://php.net</a:t>
            </a:r>
            <a:r>
              <a:rPr lang="en-US" sz="20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всичко, свързано с PHP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sz="20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Може да бъде използван и за десктоп  приложения.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08" name="Google Shape;20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4108" y="1347632"/>
            <a:ext cx="5278617" cy="50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/>
              <a:t>http</a:t>
            </a:r>
            <a:endParaRPr sz="3000"/>
          </a:p>
        </p:txBody>
      </p:sp>
      <p:sp>
        <p:nvSpPr>
          <p:cNvPr id="215" name="Google Shape;215;p2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lang="en-US" sz="36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Hyper Text Transfer Protocol </a:t>
            </a: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(HTTP)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Client-server протокол за прехвърляне на  Web-ресурси, които могат да са - HTML файлове, CSS стилове, изображения, скриптове и др.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PHP</a:t>
            </a:r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1949</Words>
  <Application>Microsoft Office PowerPoint</Application>
  <PresentationFormat>По избор</PresentationFormat>
  <Paragraphs>449</Paragraphs>
  <Slides>55</Slides>
  <Notes>55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55</vt:i4>
      </vt:variant>
    </vt:vector>
  </HeadingPairs>
  <TitlesOfParts>
    <vt:vector size="61" baseType="lpstr">
      <vt:lpstr>Arial</vt:lpstr>
      <vt:lpstr>Calibri</vt:lpstr>
      <vt:lpstr>Noto Sans Symbols</vt:lpstr>
      <vt:lpstr>Consolas</vt:lpstr>
      <vt:lpstr>Roboto</vt:lpstr>
      <vt:lpstr>1_SoftUni3_1</vt:lpstr>
      <vt:lpstr>PHP intro</vt:lpstr>
      <vt:lpstr>Table of Contents</vt:lpstr>
      <vt:lpstr>Презентация на PowerPoint</vt:lpstr>
      <vt:lpstr>Ресурси</vt:lpstr>
      <vt:lpstr>to remember</vt:lpstr>
      <vt:lpstr>Презентация на PowerPoint</vt:lpstr>
      <vt:lpstr>PHP</vt:lpstr>
      <vt:lpstr>PHP</vt:lpstr>
      <vt:lpstr>PHP</vt:lpstr>
      <vt:lpstr>PHP</vt:lpstr>
      <vt:lpstr>PHP</vt:lpstr>
      <vt:lpstr>client-server requests</vt:lpstr>
      <vt:lpstr>PHP</vt:lpstr>
      <vt:lpstr>PHP</vt:lpstr>
      <vt:lpstr>PHP</vt:lpstr>
      <vt:lpstr>PHP</vt:lpstr>
      <vt:lpstr>РНР</vt:lpstr>
      <vt:lpstr>РНР</vt:lpstr>
      <vt:lpstr>Презентация на PowerPoint</vt:lpstr>
      <vt:lpstr>най-често повтаряни грешки</vt:lpstr>
      <vt:lpstr>Презентация на PowerPoint</vt:lpstr>
      <vt:lpstr>PHP синтаксис</vt:lpstr>
      <vt:lpstr>PHP синтаксис</vt:lpstr>
      <vt:lpstr>PHP синтаксис</vt:lpstr>
      <vt:lpstr>PHP синтаксис</vt:lpstr>
      <vt:lpstr>Презентация на PowerPoint</vt:lpstr>
      <vt:lpstr>променливи</vt:lpstr>
      <vt:lpstr>променливи</vt:lpstr>
      <vt:lpstr>променливи</vt:lpstr>
      <vt:lpstr>променливи</vt:lpstr>
      <vt:lpstr>променливи</vt:lpstr>
      <vt:lpstr>Презентация на PowerPoint</vt:lpstr>
      <vt:lpstr>Презентация на PowerPoint</vt:lpstr>
      <vt:lpstr>Презентация на PowerPoint</vt:lpstr>
      <vt:lpstr>PHP стойности на променливи</vt:lpstr>
      <vt:lpstr>PHP стойности на променливи</vt:lpstr>
      <vt:lpstr>PHP деклариране на променлива</vt:lpstr>
      <vt:lpstr>PHP проверяване на променлива</vt:lpstr>
      <vt:lpstr>Презентация на PowerPoint</vt:lpstr>
      <vt:lpstr>оператори</vt:lpstr>
      <vt:lpstr>Конкатениране на стрингове</vt:lpstr>
      <vt:lpstr>оператори</vt:lpstr>
      <vt:lpstr>Презентация на PowerPoint</vt:lpstr>
      <vt:lpstr>“ vs ‘</vt:lpstr>
      <vt:lpstr>кавички “ vs ‘</vt:lpstr>
      <vt:lpstr>Отпечатване на кавички ‘ или “</vt:lpstr>
      <vt:lpstr>“ vs ‘</vt:lpstr>
      <vt:lpstr>Презентация на PowerPoint</vt:lpstr>
      <vt:lpstr>PHP &amp; HTML</vt:lpstr>
      <vt:lpstr>Screen Elements (2)</vt:lpstr>
      <vt:lpstr>PHP &amp; HTML</vt:lpstr>
      <vt:lpstr>Learn to Search in Internet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intro</dc:title>
  <dc:creator>Milena</dc:creator>
  <cp:lastModifiedBy>Ariel</cp:lastModifiedBy>
  <cp:revision>1</cp:revision>
  <dcterms:modified xsi:type="dcterms:W3CDTF">2019-12-21T14:05:58Z</dcterms:modified>
</cp:coreProperties>
</file>